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00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6" r:id="rId7"/>
    <p:sldId id="267" r:id="rId8"/>
    <p:sldId id="270" r:id="rId9"/>
    <p:sldId id="271" r:id="rId10"/>
    <p:sldId id="277" r:id="rId11"/>
    <p:sldId id="278" r:id="rId12"/>
    <p:sldId id="279" r:id="rId13"/>
    <p:sldId id="280" r:id="rId14"/>
    <p:sldId id="281" r:id="rId15"/>
    <p:sldId id="282" r:id="rId16"/>
    <p:sldId id="289" r:id="rId17"/>
    <p:sldId id="290" r:id="rId18"/>
    <p:sldId id="292" r:id="rId19"/>
    <p:sldId id="283" r:id="rId20"/>
    <p:sldId id="284" r:id="rId21"/>
    <p:sldId id="293" r:id="rId22"/>
    <p:sldId id="285" r:id="rId23"/>
    <p:sldId id="286" r:id="rId24"/>
    <p:sldId id="287" r:id="rId25"/>
    <p:sldId id="288" r:id="rId26"/>
    <p:sldId id="294" r:id="rId27"/>
    <p:sldId id="276" r:id="rId2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3DBD"/>
    <a:srgbClr val="211D59"/>
    <a:srgbClr val="4A41C5"/>
    <a:srgbClr val="766FD3"/>
    <a:srgbClr val="0C0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B804B-359F-45B9-91A8-81ACB9214DE2}" v="1288" dt="2023-12-10T14:27:27.578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598" autoAdjust="0"/>
  </p:normalViewPr>
  <p:slideViewPr>
    <p:cSldViewPr snapToGrid="0">
      <p:cViewPr varScale="1">
        <p:scale>
          <a:sx n="90" d="100"/>
          <a:sy n="90" d="100"/>
        </p:scale>
        <p:origin x="87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8133"/>
    </p:cViewPr>
  </p:sorter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C8E815-EDE3-4574-B3D4-5CE5AF48FFE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764D0BE-A337-4B94-958C-96AD10744D88}" type="datetime1">
              <a:rPr lang="zh-CN" altLang="en-US" noProof="0" smtClean="0"/>
              <a:t>2023/12/25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8C5307-140F-447F-BCBA-BB92E3A2906B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567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726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73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72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15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80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70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002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38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704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41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996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946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237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76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39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35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03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87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29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0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7" y="753034"/>
            <a:ext cx="6815447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7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 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3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12" name="文本占位符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5" y="1764139"/>
            <a:ext cx="4756715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5" y="2374900"/>
            <a:ext cx="4756715" cy="336550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4" name="文本占位符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8" y="1764031"/>
            <a:ext cx="4756715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8" y="2374900"/>
            <a:ext cx="4756715" cy="3365500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3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8" name="文本占位符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3" y="1764193"/>
            <a:ext cx="3327367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7" y="2374905"/>
            <a:ext cx="3327367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21" y="1764193"/>
            <a:ext cx="3327367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21" y="2374905"/>
            <a:ext cx="3327367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0" name="文本占位符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7" y="1764193"/>
            <a:ext cx="3327367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7" y="2374905"/>
            <a:ext cx="3327367" cy="34855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" name="页脚占位符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5" y="4947319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sz="5400" noProof="0"/>
              <a:t>Click to edit Master title style</a:t>
            </a:r>
            <a:endParaRPr lang="zh-CN" altLang="en-US" sz="5400" noProof="0"/>
          </a:p>
        </p:txBody>
      </p:sp>
      <p:sp>
        <p:nvSpPr>
          <p:cNvPr id="11" name="副标题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7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>
                <a:solidFill>
                  <a:schemeClr val="accent1"/>
                </a:solidFill>
              </a:rPr>
              <a:t>Click to edit Master subtitle style</a:t>
            </a:r>
            <a:endParaRPr lang="zh-CN" altLang="en-US" noProof="0">
              <a:solidFill>
                <a:schemeClr val="accent1"/>
              </a:solidFill>
            </a:endParaRPr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"/>
            <a:ext cx="9144000" cy="4532313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23" name="图片占位符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9"/>
            <a:ext cx="3048000" cy="2325687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4D815C-8BF3-4ECF-A945-A2A7C2983AF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2699535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7678775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3493436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1487912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7185746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95301518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2941465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7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>
                <a:solidFill>
                  <a:srgbClr val="FFFFFF"/>
                </a:solidFill>
              </a:rPr>
              <a:t>Click to edit Master title style</a:t>
            </a:r>
            <a:endParaRPr lang="zh-CN" altLang="en-US" noProof="0" dirty="0">
              <a:solidFill>
                <a:srgbClr val="FFFFFF"/>
              </a:solidFill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6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演示文稿标题</a:t>
            </a:r>
          </a:p>
        </p:txBody>
      </p:sp>
      <p:sp>
        <p:nvSpPr>
          <p:cNvPr id="19" name="图片占位符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4" name="文本占位符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3" y="3841756"/>
            <a:ext cx="6599239" cy="2296083"/>
          </a:xfrm>
        </p:spPr>
        <p:txBody>
          <a:bodyPr rtlCol="0">
            <a:normAutofit/>
          </a:bodyPr>
          <a:lstStyle>
            <a:lvl1pPr marL="342882" indent="-342882">
              <a:buFont typeface="Arial" panose="020B0604020202020204" pitchFamily="34" charset="0"/>
              <a:buChar char="•"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单击此处添加文本</a:t>
            </a:r>
          </a:p>
        </p:txBody>
      </p:sp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 dirty="0">
                <a:solidFill>
                  <a:prstClr val="black"/>
                </a:solidFill>
              </a:rPr>
              <a:t>20XX</a:t>
            </a:r>
            <a:endParaRPr lang="zh-CN" altLang="en-US" noProof="0" dirty="0">
              <a:solidFill>
                <a:prstClr val="black"/>
              </a:solidFill>
            </a:endParaRP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244D815C-8BF3-4ECF-A945-A2A7C2983AF9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8203683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27132340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868112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05491351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67388765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7" y="753034"/>
            <a:ext cx="6815447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7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</p:spTree>
    <p:extLst>
      <p:ext uri="{BB962C8B-B14F-4D97-AF65-F5344CB8AC3E}">
        <p14:creationId xmlns:p14="http://schemas.microsoft.com/office/powerpoint/2010/main" val="6833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7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>
                <a:solidFill>
                  <a:srgbClr val="FFFFFF"/>
                </a:solidFill>
              </a:rPr>
              <a:t>Click to edit Master title style</a:t>
            </a:r>
            <a:endParaRPr lang="zh-CN" altLang="en-US" noProof="0" dirty="0">
              <a:solidFill>
                <a:srgbClr val="FFFFFF"/>
              </a:solidFill>
            </a:endParaRP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6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演示文稿标题</a:t>
            </a:r>
          </a:p>
        </p:txBody>
      </p:sp>
      <p:sp>
        <p:nvSpPr>
          <p:cNvPr id="19" name="图片占位符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单击此处添加照片</a:t>
            </a:r>
          </a:p>
        </p:txBody>
      </p:sp>
      <p:sp>
        <p:nvSpPr>
          <p:cNvPr id="24" name="文本占位符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3" y="3841756"/>
            <a:ext cx="6599239" cy="2296083"/>
          </a:xfrm>
        </p:spPr>
        <p:txBody>
          <a:bodyPr rtlCol="0">
            <a:normAutofit/>
          </a:bodyPr>
          <a:lstStyle>
            <a:lvl1pPr marL="342882" indent="-342882">
              <a:buFont typeface="Arial" panose="020B0604020202020204" pitchFamily="34" charset="0"/>
              <a:buChar char="•"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 dirty="0"/>
              <a:t>单击此处添加文本</a:t>
            </a:r>
          </a:p>
        </p:txBody>
      </p:sp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 dirty="0">
                <a:solidFill>
                  <a:prstClr val="black"/>
                </a:solidFill>
              </a:rPr>
              <a:t>20XX</a:t>
            </a:r>
            <a:endParaRPr lang="zh-CN" altLang="en-US" noProof="0" dirty="0">
              <a:solidFill>
                <a:prstClr val="black"/>
              </a:solidFill>
            </a:endParaRP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244D815C-8BF3-4ECF-A945-A2A7C2983AF9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5" y="4947319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sz="5400" noProof="0"/>
              <a:t>Click to edit Master title style</a:t>
            </a:r>
            <a:endParaRPr lang="zh-CN" altLang="en-US" sz="5400" noProof="0"/>
          </a:p>
        </p:txBody>
      </p:sp>
      <p:sp>
        <p:nvSpPr>
          <p:cNvPr id="11" name="副标题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7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>
                <a:solidFill>
                  <a:schemeClr val="accent1"/>
                </a:solidFill>
              </a:rPr>
              <a:t>Click to edit Master subtitle style</a:t>
            </a:r>
            <a:endParaRPr lang="zh-CN" altLang="en-US" noProof="0">
              <a:solidFill>
                <a:schemeClr val="accent1"/>
              </a:solidFill>
            </a:endParaRPr>
          </a:p>
        </p:txBody>
      </p:sp>
      <p:sp>
        <p:nvSpPr>
          <p:cNvPr id="19" name="图片占位符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"/>
            <a:ext cx="9144000" cy="4532313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23" name="图片占位符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9"/>
            <a:ext cx="3048000" cy="2325687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44D815C-8BF3-4ECF-A945-A2A7C2983AF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145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365130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>
                <a:solidFill>
                  <a:srgbClr val="FFFFFF"/>
                </a:solidFill>
              </a:rPr>
              <a:t>Click to edit Master title style</a:t>
            </a:r>
            <a:endParaRPr lang="zh-CN" altLang="en-US" noProof="0">
              <a:solidFill>
                <a:srgbClr val="FFFFFF"/>
              </a:solidFill>
            </a:endParaRPr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92" y="2899192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CD6D940D-6D44-4DF9-9322-B4B11F7EDCD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9" y="753039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sz="6000" noProof="0"/>
              <a:t>Click to edit Master title style</a:t>
            </a:r>
            <a:endParaRPr lang="zh-CN" altLang="en-US" sz="6000" noProof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9" y="3075874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subtitle style</a:t>
            </a:r>
            <a:endParaRPr lang="zh-CN" altLang="en-US" noProof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4533900"/>
            <a:ext cx="7086599" cy="2324100"/>
          </a:xfrm>
        </p:spPr>
        <p:txBody>
          <a:bodyPr rtlCol="0"/>
          <a:lstStyle>
            <a:lvl1pPr marL="0" indent="0" algn="l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14" name="图片占位符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7" y="4533900"/>
            <a:ext cx="5105403" cy="23241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2722F022-211C-4882-844C-086FEA6806AA}" type="slidenum">
              <a:rPr lang="en-US" altLang="zh-CN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92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单击此处添加文本</a:t>
            </a:r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6"/>
            <a:ext cx="277113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4" y="876300"/>
            <a:ext cx="8607425" cy="4749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92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单击此处添加文本</a:t>
            </a: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6"/>
            <a:ext cx="277113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4" y="996956"/>
            <a:ext cx="8367713" cy="454501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单击此处添加照片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9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en-US" altLang="zh-CN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zh-CN" altLang="en-US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5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en-US" altLang="zh-CN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zh-CN" altLang="en-US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页脚占位符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演示文稿标题</a:t>
            </a: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幻灯片编号占位符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CD6D940D-6D44-4DF9-9322-B4B11F7EDCD0}" type="slidenum">
              <a:rPr lang="en-US" altLang="zh-CN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zh-CN" altLang="en-US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8" y="194789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5" y="1695453"/>
            <a:ext cx="10328275" cy="4314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64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单击此处添加标题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单击以添加内容</a:t>
            </a: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6"/>
            <a:ext cx="483717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6"/>
            <a:ext cx="4352544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/>
                </a:solidFill>
              </a:rPr>
              <a:t>20XX</a:t>
            </a:r>
            <a:endParaRPr lang="zh-CN" altLang="en-US" noProof="0">
              <a:solidFill>
                <a:prstClr val="black"/>
              </a:solidFill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6"/>
            <a:ext cx="6309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06B786C7-B8F9-4072-AAAA-17258464D730}" type="slidenum">
              <a:rPr lang="en-US" altLang="zh-CN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6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6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6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  <p:sldLayoutId id="2147483714" r:id="rId13"/>
  </p:sldLayoutIdLst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766" indent="-228589" algn="l" defTabSz="914354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2942" indent="-228589" algn="l" defTabSz="914354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120" indent="-228589" algn="l" defTabSz="914354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298" indent="-228589" algn="l" defTabSz="914354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85A8-DDA8-4FCF-AB25-DA8F78EC755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29899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5" r:id="rId14"/>
  </p:sldLayoutIdLst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CF0169-A0E1-D9CE-BAC0-094B9AC9D5B1}"/>
              </a:ext>
            </a:extLst>
          </p:cNvPr>
          <p:cNvSpPr/>
          <p:nvPr/>
        </p:nvSpPr>
        <p:spPr>
          <a:xfrm>
            <a:off x="-42910" y="0"/>
            <a:ext cx="12277819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69E64-0903-6756-DBF5-5C2CDABEE870}"/>
              </a:ext>
            </a:extLst>
          </p:cNvPr>
          <p:cNvSpPr/>
          <p:nvPr/>
        </p:nvSpPr>
        <p:spPr>
          <a:xfrm>
            <a:off x="-42910" y="0"/>
            <a:ext cx="7375817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 err="1">
                <a:solidFill>
                  <a:schemeClr val="tx1"/>
                </a:solidFill>
              </a:rPr>
              <a:t>TwilightLemon</a:t>
            </a:r>
            <a:r>
              <a:rPr lang="en-US" altLang="zh-CN" sz="3200" kern="1200" dirty="0">
                <a:solidFill>
                  <a:schemeClr val="tx1"/>
                </a:solidFill>
              </a:rPr>
              <a:t>/</a:t>
            </a:r>
            <a:br>
              <a:rPr lang="en-US" altLang="zh-CN" sz="6600" kern="1200" dirty="0">
                <a:solidFill>
                  <a:schemeClr val="tx1"/>
                </a:solidFill>
              </a:rPr>
            </a:br>
            <a:r>
              <a:rPr lang="en-US" altLang="zh-CN" sz="6600" b="1" kern="1200" dirty="0" err="1">
                <a:solidFill>
                  <a:schemeClr val="tx1"/>
                </a:solidFill>
              </a:rPr>
              <a:t>GobangCat</a:t>
            </a:r>
            <a:br>
              <a:rPr lang="en-US" altLang="zh-CN" sz="6600" kern="1200" dirty="0">
                <a:solidFill>
                  <a:schemeClr val="tx1"/>
                </a:solidFill>
              </a:rPr>
            </a:br>
            <a:r>
              <a:rPr lang="zh-CN" altLang="en-US" sz="6600" b="1" kern="1200" dirty="0">
                <a:solidFill>
                  <a:schemeClr val="tx1"/>
                </a:solidFill>
              </a:rPr>
              <a:t>项目答辩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2400" b="0" kern="1200" dirty="0">
                <a:solidFill>
                  <a:schemeClr val="tx1"/>
                </a:solidFill>
              </a:rPr>
              <a:t>2023-challenge</a:t>
            </a:r>
          </a:p>
          <a:p>
            <a:r>
              <a:rPr lang="zh-CN" altLang="en-US" sz="2400" b="0" kern="1200" dirty="0">
                <a:solidFill>
                  <a:schemeClr val="tx1"/>
                </a:solidFill>
              </a:rPr>
              <a:t>陈筑江</a:t>
            </a:r>
            <a:endParaRPr lang="en-US" altLang="zh-CN" sz="2400" b="0" kern="1200" dirty="0">
              <a:solidFill>
                <a:schemeClr val="tx1"/>
              </a:solidFill>
            </a:endParaRPr>
          </a:p>
          <a:p>
            <a:r>
              <a:rPr lang="en-US" altLang="zh-CN" sz="2400" b="0" kern="1200" dirty="0">
                <a:solidFill>
                  <a:schemeClr val="tx1"/>
                </a:solidFill>
              </a:rPr>
              <a:t>2023080901007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5C65F7-03A9-5090-CEAE-69CAB2673F2C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23EE3-7446-5574-270D-810772378213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10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716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那么，</a:t>
            </a:r>
            <a:r>
              <a:rPr lang="zh-CN" altLang="en-US" sz="3600" dirty="0">
                <a:solidFill>
                  <a:schemeClr val="accent4"/>
                </a:solidFill>
              </a:rPr>
              <a:t>如何走？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01DEA-F710-E488-367B-4B8FE55C7550}"/>
              </a:ext>
            </a:extLst>
          </p:cNvPr>
          <p:cNvGrpSpPr/>
          <p:nvPr/>
        </p:nvGrpSpPr>
        <p:grpSpPr>
          <a:xfrm>
            <a:off x="3919645" y="2385151"/>
            <a:ext cx="8012463" cy="4387150"/>
            <a:chOff x="3919645" y="2385151"/>
            <a:chExt cx="8012463" cy="43871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EBFFC3-67FE-1EB1-4A41-873A18BA8542}"/>
                </a:ext>
              </a:extLst>
            </p:cNvPr>
            <p:cNvSpPr txBox="1"/>
            <p:nvPr/>
          </p:nvSpPr>
          <p:spPr>
            <a:xfrm>
              <a:off x="3919645" y="2445848"/>
              <a:ext cx="170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动态的博弈树：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F61B02-EE70-E676-C849-8CEF3E353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690" y="2385151"/>
              <a:ext cx="5721418" cy="438715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17D2A6-CF65-0406-F2DC-221E91C4A6F4}"/>
              </a:ext>
            </a:extLst>
          </p:cNvPr>
          <p:cNvGrpSpPr/>
          <p:nvPr/>
        </p:nvGrpSpPr>
        <p:grpSpPr>
          <a:xfrm>
            <a:off x="279779" y="2975109"/>
            <a:ext cx="5732404" cy="3135880"/>
            <a:chOff x="279779" y="2975109"/>
            <a:chExt cx="5732404" cy="31358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2AC24B-04AE-E97A-2FF6-BAD6F332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649" y="2975109"/>
              <a:ext cx="2527534" cy="31358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94C575-0C99-EA61-40DA-BF914F2AC6A5}"/>
                </a:ext>
              </a:extLst>
            </p:cNvPr>
            <p:cNvSpPr txBox="1"/>
            <p:nvPr/>
          </p:nvSpPr>
          <p:spPr>
            <a:xfrm>
              <a:off x="279779" y="3248167"/>
              <a:ext cx="32048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核心：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</a:rPr>
                <a:t>每次生成枝节点即根据模拟棋局生成下一步可走点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</a:rPr>
                <a:t>没有可走点则将棋局与树还原至父节点状态，视为叶节点处理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</a:rPr>
                <a:t>回溯更新的细节处理</a:t>
              </a:r>
            </a:p>
          </p:txBody>
        </p:sp>
      </p:grpSp>
      <p:sp>
        <p:nvSpPr>
          <p:cNvPr id="20" name="页脚占位符 26">
            <a:extLst>
              <a:ext uri="{FF2B5EF4-FFF2-40B4-BE49-F238E27FC236}">
                <a16:creationId xmlns:a16="http://schemas.microsoft.com/office/drawing/2014/main" id="{6EEBBC3B-F459-CAF1-2F44-CD51F940C6C9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1" name="日期占位符 25">
            <a:extLst>
              <a:ext uri="{FF2B5EF4-FFF2-40B4-BE49-F238E27FC236}">
                <a16:creationId xmlns:a16="http://schemas.microsoft.com/office/drawing/2014/main" id="{27913144-54AA-2F68-4391-A237F824E327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2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52F0D-D43D-8584-6120-94FB54A85CA3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66E43-AA00-8F52-C24F-351AFBFC5DDC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11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408882"/>
            <a:ext cx="716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Alpha-Beta</a:t>
            </a:r>
            <a:r>
              <a:rPr lang="zh-CN" altLang="en-US" sz="3600" dirty="0">
                <a:solidFill>
                  <a:schemeClr val="bg1"/>
                </a:solidFill>
              </a:rPr>
              <a:t>搜索算法</a:t>
            </a:r>
            <a:endParaRPr lang="zh-CN" altLang="en-US" sz="36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F100A-B766-1C5C-AE52-F915B579B4BB}"/>
              </a:ext>
            </a:extLst>
          </p:cNvPr>
          <p:cNvSpPr txBox="1"/>
          <p:nvPr/>
        </p:nvSpPr>
        <p:spPr>
          <a:xfrm>
            <a:off x="208395" y="2142180"/>
            <a:ext cx="70058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α-β</a:t>
            </a:r>
            <a:r>
              <a:rPr lang="zh-CN" altLang="en-US" sz="2400" b="1" dirty="0">
                <a:solidFill>
                  <a:schemeClr val="accent2"/>
                </a:solidFill>
              </a:rPr>
              <a:t>搜索规则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1.root</a:t>
            </a:r>
            <a:r>
              <a:rPr lang="zh-CN" altLang="en-US" dirty="0">
                <a:solidFill>
                  <a:schemeClr val="bg1"/>
                </a:solidFill>
              </a:rPr>
              <a:t>由对手下子得到，则下一层为我方，选择最有利我方的节点，故</a:t>
            </a:r>
            <a:r>
              <a:rPr lang="en-US" altLang="zh-CN" dirty="0">
                <a:solidFill>
                  <a:schemeClr val="bg1"/>
                </a:solidFill>
              </a:rPr>
              <a:t>root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节点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上一层为我方下，则本层由对手下，选择对我方最不利节点，故为</a:t>
            </a:r>
            <a:r>
              <a:rPr lang="en-US" altLang="zh-CN" dirty="0">
                <a:solidFill>
                  <a:schemeClr val="bg1"/>
                </a:solidFill>
              </a:rPr>
              <a:t>Min</a:t>
            </a:r>
            <a:r>
              <a:rPr lang="zh-CN" altLang="en-US" dirty="0">
                <a:solidFill>
                  <a:schemeClr val="bg1"/>
                </a:solidFill>
              </a:rPr>
              <a:t>节点，依此类推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每生成下一个子节点，传递</a:t>
            </a:r>
            <a:r>
              <a:rPr lang="en-US" altLang="zh-CN" dirty="0">
                <a:solidFill>
                  <a:schemeClr val="bg1"/>
                </a:solidFill>
              </a:rPr>
              <a:t>alpha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beta</a:t>
            </a:r>
            <a:r>
              <a:rPr lang="zh-CN" altLang="en-US" dirty="0">
                <a:solidFill>
                  <a:schemeClr val="bg1"/>
                </a:solidFill>
              </a:rPr>
              <a:t>值，用于剪枝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直到达到最大深度或无子可下，由</a:t>
            </a:r>
            <a:r>
              <a:rPr lang="en-US" altLang="zh-CN" dirty="0">
                <a:solidFill>
                  <a:schemeClr val="bg1"/>
                </a:solidFill>
              </a:rPr>
              <a:t>Evaluator</a:t>
            </a:r>
            <a:r>
              <a:rPr lang="zh-CN" altLang="en-US" dirty="0">
                <a:solidFill>
                  <a:schemeClr val="bg1"/>
                </a:solidFill>
              </a:rPr>
              <a:t>评估后更新</a:t>
            </a:r>
            <a:r>
              <a:rPr lang="en-US" altLang="zh-CN" dirty="0">
                <a:solidFill>
                  <a:schemeClr val="bg1"/>
                </a:solidFill>
              </a:rPr>
              <a:t>alpha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beta</a:t>
            </a:r>
            <a:r>
              <a:rPr lang="zh-CN" altLang="en-US" dirty="0">
                <a:solidFill>
                  <a:schemeClr val="bg1"/>
                </a:solidFill>
              </a:rPr>
              <a:t>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回溯更新：对于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节点，</a:t>
            </a:r>
            <a:r>
              <a:rPr lang="en-US" altLang="zh-CN" dirty="0">
                <a:solidFill>
                  <a:schemeClr val="bg1"/>
                </a:solidFill>
              </a:rPr>
              <a:t>alpha=max{</a:t>
            </a:r>
            <a:r>
              <a:rPr lang="zh-CN" altLang="en-US" dirty="0">
                <a:solidFill>
                  <a:schemeClr val="bg1"/>
                </a:solidFill>
              </a:rPr>
              <a:t>本节点</a:t>
            </a:r>
            <a:r>
              <a:rPr lang="en-US" altLang="zh-CN" dirty="0" err="1">
                <a:solidFill>
                  <a:schemeClr val="bg1"/>
                </a:solidFill>
              </a:rPr>
              <a:t>alpha,child.alpha,child.beta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  <a:r>
              <a:rPr lang="zh-CN" altLang="en-US" dirty="0">
                <a:solidFill>
                  <a:schemeClr val="bg1"/>
                </a:solidFill>
              </a:rPr>
              <a:t>；对于</a:t>
            </a:r>
            <a:r>
              <a:rPr lang="en-US" altLang="zh-CN" dirty="0">
                <a:solidFill>
                  <a:schemeClr val="bg1"/>
                </a:solidFill>
              </a:rPr>
              <a:t>Min</a:t>
            </a:r>
            <a:r>
              <a:rPr lang="zh-CN" altLang="en-US" dirty="0">
                <a:solidFill>
                  <a:schemeClr val="bg1"/>
                </a:solidFill>
              </a:rPr>
              <a:t>节点，</a:t>
            </a:r>
            <a:r>
              <a:rPr lang="en-US" altLang="zh-CN" dirty="0">
                <a:solidFill>
                  <a:schemeClr val="bg1"/>
                </a:solidFill>
              </a:rPr>
              <a:t>beta=min{</a:t>
            </a:r>
            <a:r>
              <a:rPr lang="zh-CN" altLang="en-US" dirty="0">
                <a:solidFill>
                  <a:schemeClr val="bg1"/>
                </a:solidFill>
              </a:rPr>
              <a:t>本节点</a:t>
            </a:r>
            <a:r>
              <a:rPr lang="en-US" altLang="zh-CN" dirty="0" err="1">
                <a:solidFill>
                  <a:schemeClr val="bg1"/>
                </a:solidFill>
              </a:rPr>
              <a:t>beta,child.alpha,child.beta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6.</a:t>
            </a:r>
            <a:r>
              <a:rPr lang="zh-CN" altLang="en-US" dirty="0">
                <a:solidFill>
                  <a:schemeClr val="bg1"/>
                </a:solidFill>
              </a:rPr>
              <a:t>剪枝条件：</a:t>
            </a:r>
            <a:r>
              <a:rPr lang="en-US" altLang="zh-CN" dirty="0">
                <a:solidFill>
                  <a:schemeClr val="bg1"/>
                </a:solidFill>
              </a:rPr>
              <a:t>alpha&gt;=beta</a:t>
            </a:r>
            <a:r>
              <a:rPr lang="zh-CN" altLang="en-US" dirty="0">
                <a:solidFill>
                  <a:schemeClr val="bg1"/>
                </a:solidFill>
              </a:rPr>
              <a:t>，不再生成子节点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7.</a:t>
            </a:r>
            <a:r>
              <a:rPr lang="zh-CN" altLang="en-US" dirty="0">
                <a:solidFill>
                  <a:schemeClr val="bg1"/>
                </a:solidFill>
              </a:rPr>
              <a:t>搜索完成检索</a:t>
            </a:r>
            <a:r>
              <a:rPr lang="en-US" altLang="zh-CN" dirty="0">
                <a:solidFill>
                  <a:schemeClr val="bg1"/>
                </a:solidFill>
              </a:rPr>
              <a:t>root</a:t>
            </a:r>
            <a:r>
              <a:rPr lang="zh-CN" altLang="en-US" dirty="0">
                <a:solidFill>
                  <a:schemeClr val="bg1"/>
                </a:solidFill>
              </a:rPr>
              <a:t>的子节点，选择</a:t>
            </a:r>
            <a:r>
              <a:rPr lang="en-US" altLang="zh-CN" dirty="0">
                <a:solidFill>
                  <a:schemeClr val="bg1"/>
                </a:solidFill>
              </a:rPr>
              <a:t>alpha</a:t>
            </a:r>
            <a:r>
              <a:rPr lang="zh-CN" altLang="en-US" dirty="0">
                <a:solidFill>
                  <a:schemeClr val="bg1"/>
                </a:solidFill>
              </a:rPr>
              <a:t>最大且未被剪枝的节点</a:t>
            </a:r>
          </a:p>
          <a:p>
            <a:r>
              <a:rPr lang="zh-CN" altLang="en-US" sz="2400" b="1" dirty="0">
                <a:solidFill>
                  <a:schemeClr val="accent2"/>
                </a:solidFill>
              </a:rPr>
              <a:t>具体在算法中有两处响应剪枝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生成叶节点时触发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回溯更新时触发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FB941-AB51-EB6F-2853-D7370524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804" y="2058573"/>
            <a:ext cx="4860124" cy="38304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0444ED-E072-D6FF-6E82-4FA0DA67BA05}"/>
              </a:ext>
            </a:extLst>
          </p:cNvPr>
          <p:cNvGrpSpPr/>
          <p:nvPr/>
        </p:nvGrpSpPr>
        <p:grpSpPr>
          <a:xfrm>
            <a:off x="7780915" y="1892554"/>
            <a:ext cx="3571901" cy="3813638"/>
            <a:chOff x="7780915" y="1522181"/>
            <a:chExt cx="3571901" cy="38136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206A2F-344A-F7FD-D6EE-7CDC0FD1E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6185" y="1522181"/>
              <a:ext cx="2871808" cy="14525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BFE72C-3D6D-8755-1D12-3E431691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0915" y="3616544"/>
              <a:ext cx="3571901" cy="171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2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" grpId="0" uiExpand="1" build="p" bldLvl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36D94-F0CF-2C5F-D605-85DE3387D5C5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D1A76-8169-F9DF-2E18-5E1DF8C30BEA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12</a:t>
            </a:fld>
            <a:endParaRPr lang="zh-CN" altLang="en-US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43093" y="223294"/>
            <a:ext cx="3019425" cy="76993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2"/>
                </a:solidFill>
              </a:rPr>
              <a:t>设计与实现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1" y="1738820"/>
            <a:ext cx="829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3.ModelChecker:</a:t>
            </a:r>
            <a:r>
              <a:rPr lang="zh-CN" altLang="en-US" sz="3600" dirty="0">
                <a:solidFill>
                  <a:schemeClr val="bg1"/>
                </a:solidFill>
              </a:rPr>
              <a:t>走子预判和评估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7E0BE-8E98-5DCF-7079-6BDA8655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4272" y="2412905"/>
            <a:ext cx="3777504" cy="3726800"/>
          </a:xfrm>
          <a:prstGeom prst="rect">
            <a:avLst/>
          </a:prstGeom>
        </p:spPr>
      </p:pic>
      <p:sp>
        <p:nvSpPr>
          <p:cNvPr id="7" name="页脚占位符 26">
            <a:extLst>
              <a:ext uri="{FF2B5EF4-FFF2-40B4-BE49-F238E27FC236}">
                <a16:creationId xmlns:a16="http://schemas.microsoft.com/office/drawing/2014/main" id="{917C265B-AE3A-E6AD-C98F-00E40D296660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日期占位符 25">
            <a:extLst>
              <a:ext uri="{FF2B5EF4-FFF2-40B4-BE49-F238E27FC236}">
                <a16:creationId xmlns:a16="http://schemas.microsoft.com/office/drawing/2014/main" id="{789171DD-E07E-57AC-7C9D-FA37AA5C38D7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C9DD38-05EB-FC29-ABAB-D8BCB017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44" y="2581656"/>
            <a:ext cx="4057680" cy="33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36D94-F0CF-2C5F-D605-85DE3387D5C5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D1A76-8169-F9DF-2E18-5E1DF8C30BEA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13</a:t>
            </a:fld>
            <a:endParaRPr lang="zh-CN" altLang="en-US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43093" y="223294"/>
            <a:ext cx="3019425" cy="76993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2"/>
                </a:solidFill>
              </a:rPr>
              <a:t>设计与实现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0" y="1738820"/>
            <a:ext cx="110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CheckModel</a:t>
            </a:r>
            <a:r>
              <a:rPr lang="zh-CN" altLang="en-US" sz="3600" dirty="0">
                <a:solidFill>
                  <a:schemeClr val="bg1"/>
                </a:solidFill>
              </a:rPr>
              <a:t>方法</a:t>
            </a:r>
            <a:r>
              <a:rPr lang="en-US" altLang="zh-CN" sz="3600" dirty="0">
                <a:solidFill>
                  <a:schemeClr val="bg1"/>
                </a:solidFill>
              </a:rPr>
              <a:t>:</a:t>
            </a:r>
            <a:r>
              <a:rPr lang="zh-CN" altLang="en-US" sz="3600" dirty="0">
                <a:solidFill>
                  <a:schemeClr val="bg1"/>
                </a:solidFill>
              </a:rPr>
              <a:t>眠活冲和二维模型检测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7E0BE-8E98-5DCF-7079-6BDA8655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4272" y="2618348"/>
            <a:ext cx="3777504" cy="3315914"/>
          </a:xfrm>
          <a:prstGeom prst="rect">
            <a:avLst/>
          </a:prstGeom>
        </p:spPr>
      </p:pic>
      <p:sp>
        <p:nvSpPr>
          <p:cNvPr id="7" name="页脚占位符 26">
            <a:extLst>
              <a:ext uri="{FF2B5EF4-FFF2-40B4-BE49-F238E27FC236}">
                <a16:creationId xmlns:a16="http://schemas.microsoft.com/office/drawing/2014/main" id="{917C265B-AE3A-E6AD-C98F-00E40D296660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日期占位符 25">
            <a:extLst>
              <a:ext uri="{FF2B5EF4-FFF2-40B4-BE49-F238E27FC236}">
                <a16:creationId xmlns:a16="http://schemas.microsoft.com/office/drawing/2014/main" id="{789171DD-E07E-57AC-7C9D-FA37AA5C38D7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C9DD38-05EB-FC29-ABAB-D8BCB017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38343" y="3637906"/>
            <a:ext cx="7028505" cy="21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36D94-F0CF-2C5F-D605-85DE3387D5C5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D1A76-8169-F9DF-2E18-5E1DF8C30BEA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14</a:t>
            </a:fld>
            <a:endParaRPr lang="zh-CN" altLang="en-US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43093" y="223294"/>
            <a:ext cx="3019425" cy="769938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2"/>
                </a:solidFill>
              </a:rPr>
              <a:t>设计与实现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0" y="1738820"/>
            <a:ext cx="1116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GetAvaPoint</a:t>
            </a:r>
            <a:r>
              <a:rPr lang="zh-CN" altLang="en-US" sz="2400" dirty="0">
                <a:solidFill>
                  <a:schemeClr val="bg1"/>
                </a:solidFill>
              </a:rPr>
              <a:t>方法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根据模型生成可走点          </a:t>
            </a:r>
            <a:r>
              <a:rPr lang="en-US" altLang="zh-CN" sz="2400" dirty="0">
                <a:solidFill>
                  <a:schemeClr val="bg1"/>
                </a:solidFill>
              </a:rPr>
              <a:t>Evaluate</a:t>
            </a:r>
            <a:r>
              <a:rPr lang="zh-CN" altLang="en-US" sz="2400" dirty="0">
                <a:solidFill>
                  <a:schemeClr val="bg1"/>
                </a:solidFill>
              </a:rPr>
              <a:t>方法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根据模型评估局势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7E0BE-8E98-5DCF-7079-6BDA8655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708" y="3220094"/>
            <a:ext cx="5361709" cy="2226094"/>
          </a:xfrm>
          <a:prstGeom prst="rect">
            <a:avLst/>
          </a:prstGeom>
        </p:spPr>
      </p:pic>
      <p:sp>
        <p:nvSpPr>
          <p:cNvPr id="7" name="页脚占位符 26">
            <a:extLst>
              <a:ext uri="{FF2B5EF4-FFF2-40B4-BE49-F238E27FC236}">
                <a16:creationId xmlns:a16="http://schemas.microsoft.com/office/drawing/2014/main" id="{917C265B-AE3A-E6AD-C98F-00E40D296660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日期占位符 25">
            <a:extLst>
              <a:ext uri="{FF2B5EF4-FFF2-40B4-BE49-F238E27FC236}">
                <a16:creationId xmlns:a16="http://schemas.microsoft.com/office/drawing/2014/main" id="{789171DD-E07E-57AC-7C9D-FA37AA5C38D7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C9DD38-05EB-FC29-ABAB-D8BCB017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87301" y="2904186"/>
            <a:ext cx="4722605" cy="2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C185D-8E3C-6EFC-30B1-32B16E434DC9}"/>
              </a:ext>
            </a:extLst>
          </p:cNvPr>
          <p:cNvSpPr/>
          <p:nvPr/>
        </p:nvSpPr>
        <p:spPr>
          <a:xfrm>
            <a:off x="-42909" y="0"/>
            <a:ext cx="12234909" cy="6914456"/>
          </a:xfrm>
          <a:prstGeom prst="rect">
            <a:avLst/>
          </a:prstGeom>
          <a:gradFill>
            <a:gsLst>
              <a:gs pos="0">
                <a:srgbClr val="000000">
                  <a:alpha val="10000"/>
                </a:srgbClr>
              </a:gs>
              <a:gs pos="90000">
                <a:srgbClr val="000000">
                  <a:alpha val="76000"/>
                </a:srgb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052" y="3248664"/>
            <a:ext cx="5777946" cy="1602912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557EDF-D971-8FFE-F4F5-9194D2DB7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4017" y="4328716"/>
            <a:ext cx="5227983" cy="1762539"/>
          </a:xfrm>
          <a:noFill/>
        </p:spPr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p:sp>
        <p:nvSpPr>
          <p:cNvPr id="4" name="页脚占位符 26">
            <a:extLst>
              <a:ext uri="{FF2B5EF4-FFF2-40B4-BE49-F238E27FC236}">
                <a16:creationId xmlns:a16="http://schemas.microsoft.com/office/drawing/2014/main" id="{0BC1CF48-C244-419F-06A9-D87CE358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US" altLang="zh-CN" dirty="0" err="1">
                <a:solidFill>
                  <a:schemeClr val="bg1">
                    <a:alpha val="50000"/>
                  </a:schemeClr>
                </a:solidFill>
              </a:rPr>
              <a:t>TwilightLemon</a:t>
            </a:r>
            <a:r>
              <a:rPr lang="en-US" altLang="zh-CN" dirty="0">
                <a:solidFill>
                  <a:schemeClr val="bg1">
                    <a:alpha val="50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alpha val="50000"/>
                  </a:schemeClr>
                </a:solidFill>
              </a:rPr>
              <a:t>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日期占位符 25">
            <a:extLst>
              <a:ext uri="{FF2B5EF4-FFF2-40B4-BE49-F238E27FC236}">
                <a16:creationId xmlns:a16="http://schemas.microsoft.com/office/drawing/2014/main" id="{1523E791-0FEA-08B8-621A-717621DD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3"/>
            <a:ext cx="4621268" cy="365125"/>
          </a:xfrm>
        </p:spPr>
        <p:txBody>
          <a:bodyPr rtlCol="0"/>
          <a:lstStyle/>
          <a:p>
            <a:pPr lvl="0" rtl="0"/>
            <a:r>
              <a:rPr lang="en-US" altLang="zh-CN" dirty="0">
                <a:solidFill>
                  <a:schemeClr val="bg1">
                    <a:alpha val="50000"/>
                  </a:schemeClr>
                </a:solidFill>
              </a:rPr>
              <a:t>2023-challenge</a:t>
            </a:r>
          </a:p>
        </p:txBody>
      </p:sp>
    </p:spTree>
    <p:extLst>
      <p:ext uri="{BB962C8B-B14F-4D97-AF65-F5344CB8AC3E}">
        <p14:creationId xmlns:p14="http://schemas.microsoft.com/office/powerpoint/2010/main" val="2524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0.00091 -0.11782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90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1.48148E-6 L -0.00182 -0.1206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3">
            <a:extLst>
              <a:ext uri="{FF2B5EF4-FFF2-40B4-BE49-F238E27FC236}">
                <a16:creationId xmlns:a16="http://schemas.microsoft.com/office/drawing/2014/main" id="{C89204B5-17D3-15DD-C15C-CB4AD214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04A1B-7078-3D18-B617-F69DA03788B0}"/>
              </a:ext>
            </a:extLst>
          </p:cNvPr>
          <p:cNvSpPr/>
          <p:nvPr/>
        </p:nvSpPr>
        <p:spPr>
          <a:xfrm>
            <a:off x="-42910" y="-152400"/>
            <a:ext cx="12234911" cy="70905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161AF-16F8-204D-9854-C08686635DED}"/>
              </a:ext>
            </a:extLst>
          </p:cNvPr>
          <p:cNvSpPr/>
          <p:nvPr/>
        </p:nvSpPr>
        <p:spPr>
          <a:xfrm>
            <a:off x="-42910" y="-152400"/>
            <a:ext cx="12234910" cy="14216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16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04967" y="1951630"/>
            <a:ext cx="372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1.</a:t>
            </a:r>
            <a:r>
              <a:rPr lang="zh-CN" altLang="en-US" sz="2800" b="1" dirty="0">
                <a:solidFill>
                  <a:schemeClr val="accent2"/>
                </a:solidFill>
              </a:rPr>
              <a:t>棋盘数据和树的构建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5557-21DE-C4E5-758A-18F12D56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17" y="2703844"/>
            <a:ext cx="5862680" cy="3128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DB8D20-11A7-8549-0A8D-78DFD28DE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128" y="1472386"/>
            <a:ext cx="2900384" cy="21526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1B2D3-4E90-44C3-B4A0-C537B937B7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24659" y="2111549"/>
            <a:ext cx="4346337" cy="3784284"/>
          </a:xfrm>
          <a:prstGeom prst="rect">
            <a:avLst/>
          </a:prstGeom>
        </p:spPr>
      </p:pic>
      <p:sp>
        <p:nvSpPr>
          <p:cNvPr id="18" name="页脚占位符 26">
            <a:extLst>
              <a:ext uri="{FF2B5EF4-FFF2-40B4-BE49-F238E27FC236}">
                <a16:creationId xmlns:a16="http://schemas.microsoft.com/office/drawing/2014/main" id="{F9D8F463-A9BB-B3EB-559E-26A52BDE80F1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9" name="日期占位符 25">
            <a:extLst>
              <a:ext uri="{FF2B5EF4-FFF2-40B4-BE49-F238E27FC236}">
                <a16:creationId xmlns:a16="http://schemas.microsoft.com/office/drawing/2014/main" id="{66989A25-1D38-0992-08FF-A4D0ED9AA5F0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3">
            <a:extLst>
              <a:ext uri="{FF2B5EF4-FFF2-40B4-BE49-F238E27FC236}">
                <a16:creationId xmlns:a16="http://schemas.microsoft.com/office/drawing/2014/main" id="{C89204B5-17D3-15DD-C15C-CB4AD214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04A1B-7078-3D18-B617-F69DA03788B0}"/>
              </a:ext>
            </a:extLst>
          </p:cNvPr>
          <p:cNvSpPr/>
          <p:nvPr/>
        </p:nvSpPr>
        <p:spPr>
          <a:xfrm>
            <a:off x="-42910" y="-152400"/>
            <a:ext cx="12234911" cy="70905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161AF-16F8-204D-9854-C08686635DED}"/>
              </a:ext>
            </a:extLst>
          </p:cNvPr>
          <p:cNvSpPr/>
          <p:nvPr/>
        </p:nvSpPr>
        <p:spPr>
          <a:xfrm>
            <a:off x="-42910" y="-152400"/>
            <a:ext cx="12234910" cy="14216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17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04967" y="1951630"/>
            <a:ext cx="372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1.</a:t>
            </a:r>
            <a:r>
              <a:rPr lang="zh-CN" altLang="en-US" sz="2800" b="1" dirty="0">
                <a:solidFill>
                  <a:schemeClr val="accent2"/>
                </a:solidFill>
              </a:rPr>
              <a:t>棋盘数据和树的构建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5557-21DE-C4E5-758A-18F12D56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3317" y="2930888"/>
            <a:ext cx="5862680" cy="2674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DB8D20-11A7-8549-0A8D-78DFD28DE5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27850" y="1721977"/>
            <a:ext cx="3933393" cy="4133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1B2D3-4E90-44C3-B4A0-C537B937B7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0336" y="2111548"/>
            <a:ext cx="4352544" cy="4148825"/>
          </a:xfrm>
          <a:prstGeom prst="rect">
            <a:avLst/>
          </a:prstGeom>
        </p:spPr>
      </p:pic>
      <p:sp>
        <p:nvSpPr>
          <p:cNvPr id="18" name="页脚占位符 26">
            <a:extLst>
              <a:ext uri="{FF2B5EF4-FFF2-40B4-BE49-F238E27FC236}">
                <a16:creationId xmlns:a16="http://schemas.microsoft.com/office/drawing/2014/main" id="{F9D8F463-A9BB-B3EB-559E-26A52BDE80F1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9" name="日期占位符 25">
            <a:extLst>
              <a:ext uri="{FF2B5EF4-FFF2-40B4-BE49-F238E27FC236}">
                <a16:creationId xmlns:a16="http://schemas.microsoft.com/office/drawing/2014/main" id="{66989A25-1D38-0992-08FF-A4D0ED9AA5F0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E51875-6E07-DF96-B862-C397D06F706A}"/>
              </a:ext>
            </a:extLst>
          </p:cNvPr>
          <p:cNvSpPr/>
          <p:nvPr/>
        </p:nvSpPr>
        <p:spPr>
          <a:xfrm>
            <a:off x="-42910" y="-195943"/>
            <a:ext cx="12234911" cy="7134071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7E672-3591-BD9A-DAB9-B9BBF2766242}"/>
              </a:ext>
            </a:extLst>
          </p:cNvPr>
          <p:cNvSpPr/>
          <p:nvPr/>
        </p:nvSpPr>
        <p:spPr>
          <a:xfrm>
            <a:off x="-42910" y="-195943"/>
            <a:ext cx="12234910" cy="146518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18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04967" y="1951630"/>
            <a:ext cx="492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2.</a:t>
            </a:r>
            <a:r>
              <a:rPr lang="zh-CN" altLang="en-US" sz="2800" b="1" dirty="0">
                <a:solidFill>
                  <a:schemeClr val="accent2"/>
                </a:solidFill>
              </a:rPr>
              <a:t>评估函数和可走点生成器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5557-21DE-C4E5-758A-18F12D5645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6373" y="2547671"/>
            <a:ext cx="4490932" cy="3735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DB8D20-11A7-8549-0A8D-78DFD28DE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23128" y="2034530"/>
            <a:ext cx="2900384" cy="1028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1B2D3-4E90-44C3-B4A0-C537B937B7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50545" y="2111549"/>
            <a:ext cx="4694565" cy="3784284"/>
          </a:xfrm>
          <a:prstGeom prst="rect">
            <a:avLst/>
          </a:prstGeom>
        </p:spPr>
      </p:pic>
      <p:sp>
        <p:nvSpPr>
          <p:cNvPr id="6" name="页脚占位符 26">
            <a:extLst>
              <a:ext uri="{FF2B5EF4-FFF2-40B4-BE49-F238E27FC236}">
                <a16:creationId xmlns:a16="http://schemas.microsoft.com/office/drawing/2014/main" id="{BB0DCB88-D3FD-AA38-20B2-101CEF301C4C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7" name="日期占位符 25">
            <a:extLst>
              <a:ext uri="{FF2B5EF4-FFF2-40B4-BE49-F238E27FC236}">
                <a16:creationId xmlns:a16="http://schemas.microsoft.com/office/drawing/2014/main" id="{145A05B7-7975-5582-CDD4-99B0EC5F4CCF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0E5B58-ABFF-C787-456F-29957959F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846" y="2655843"/>
            <a:ext cx="5815055" cy="35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1E2BA2-F04F-1563-469E-691DCA60D964}"/>
              </a:ext>
            </a:extLst>
          </p:cNvPr>
          <p:cNvSpPr/>
          <p:nvPr/>
        </p:nvSpPr>
        <p:spPr>
          <a:xfrm>
            <a:off x="-42910" y="-152400"/>
            <a:ext cx="12234911" cy="70905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11DE6-A428-B653-6CA9-6D178C6D7937}"/>
              </a:ext>
            </a:extLst>
          </p:cNvPr>
          <p:cNvSpPr/>
          <p:nvPr/>
        </p:nvSpPr>
        <p:spPr>
          <a:xfrm>
            <a:off x="-42910" y="-153673"/>
            <a:ext cx="12234910" cy="14229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19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04967" y="1951630"/>
            <a:ext cx="372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2"/>
                </a:solidFill>
              </a:rPr>
              <a:t>3.</a:t>
            </a:r>
            <a:r>
              <a:rPr lang="zh-CN" altLang="en-US" sz="2800" b="1">
                <a:solidFill>
                  <a:schemeClr val="accent2"/>
                </a:solidFill>
              </a:rPr>
              <a:t>易用性改善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5557-21DE-C4E5-758A-18F12D5645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7260" y="2703844"/>
            <a:ext cx="3454793" cy="3128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DB8D20-11A7-8549-0A8D-78DFD28DE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61513" y="1611260"/>
            <a:ext cx="4856413" cy="366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1B2D3-4E90-44C3-B4A0-C537B937B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7674" y="2111549"/>
            <a:ext cx="5780308" cy="3784284"/>
          </a:xfrm>
          <a:prstGeom prst="rect">
            <a:avLst/>
          </a:prstGeom>
        </p:spPr>
      </p:pic>
      <p:sp>
        <p:nvSpPr>
          <p:cNvPr id="6" name="页脚占位符 26">
            <a:extLst>
              <a:ext uri="{FF2B5EF4-FFF2-40B4-BE49-F238E27FC236}">
                <a16:creationId xmlns:a16="http://schemas.microsoft.com/office/drawing/2014/main" id="{93819721-09E6-FB30-B1A0-F26F6C948ADF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7" name="日期占位符 25">
            <a:extLst>
              <a:ext uri="{FF2B5EF4-FFF2-40B4-BE49-F238E27FC236}">
                <a16:creationId xmlns:a16="http://schemas.microsoft.com/office/drawing/2014/main" id="{3B7CCDF3-EA8C-C927-18D4-81468B029D30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E3B99-2FB6-1467-36E6-A56BA8709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7438" y="2703844"/>
            <a:ext cx="4892287" cy="35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EA9F4F-EEB2-C32F-A6C3-A1FFC746192A}"/>
              </a:ext>
            </a:extLst>
          </p:cNvPr>
          <p:cNvSpPr/>
          <p:nvPr/>
        </p:nvSpPr>
        <p:spPr>
          <a:xfrm>
            <a:off x="-42909" y="0"/>
            <a:ext cx="12234910" cy="68648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01A7F-6DD1-FD49-8279-A270E09B562A}"/>
              </a:ext>
            </a:extLst>
          </p:cNvPr>
          <p:cNvSpPr/>
          <p:nvPr/>
        </p:nvSpPr>
        <p:spPr>
          <a:xfrm>
            <a:off x="-42910" y="-6824"/>
            <a:ext cx="7375817" cy="686482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6600" b="1" kern="1200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页脚占位符 26">
            <a:extLst>
              <a:ext uri="{FF2B5EF4-FFF2-40B4-BE49-F238E27FC236}">
                <a16:creationId xmlns:a16="http://schemas.microsoft.com/office/drawing/2014/main" id="{72C75DC5-6891-F1A6-3A8C-C28AF603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spcAft>
                <a:spcPts val="600"/>
              </a:spcAft>
            </a:pPr>
            <a:r>
              <a:rPr lang="en-US" altLang="zh-CN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TwilightLemon/GobangCat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3C30C9-E585-244F-D644-9AB4AD37F04B}"/>
              </a:ext>
            </a:extLst>
          </p:cNvPr>
          <p:cNvSpPr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</a:t>
            </a:r>
            <a:endParaRPr lang="en-US" altLang="zh-CN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设计与实现</a:t>
            </a:r>
            <a:endParaRPr lang="en-US" altLang="zh-CN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优化</a:t>
            </a:r>
          </a:p>
        </p:txBody>
      </p:sp>
      <p:sp>
        <p:nvSpPr>
          <p:cNvPr id="3" name="日期占位符 25">
            <a:extLst>
              <a:ext uri="{FF2B5EF4-FFF2-40B4-BE49-F238E27FC236}">
                <a16:creationId xmlns:a16="http://schemas.microsoft.com/office/drawing/2014/main" id="{F97A6B09-98F9-FAE4-8440-643AD2751233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alpha val="50000"/>
                  </a:schemeClr>
                </a:solidFill>
              </a:rPr>
              <a:t>2023-challenge</a:t>
            </a:r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4F5D0-BADD-8857-5DEB-649B0406550A}"/>
              </a:ext>
            </a:extLst>
          </p:cNvPr>
          <p:cNvSpPr/>
          <p:nvPr/>
        </p:nvSpPr>
        <p:spPr>
          <a:xfrm>
            <a:off x="-42910" y="-152400"/>
            <a:ext cx="12234911" cy="70905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2651F-DDAA-2D79-7166-AC76DC4A5AF0}"/>
              </a:ext>
            </a:extLst>
          </p:cNvPr>
          <p:cNvSpPr/>
          <p:nvPr/>
        </p:nvSpPr>
        <p:spPr>
          <a:xfrm>
            <a:off x="-42910" y="-153673"/>
            <a:ext cx="12234910" cy="14229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20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04967" y="1951630"/>
            <a:ext cx="372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4.</a:t>
            </a:r>
            <a:r>
              <a:rPr lang="zh-CN" altLang="en-US" sz="2800" b="1" dirty="0">
                <a:solidFill>
                  <a:schemeClr val="accent2"/>
                </a:solidFill>
              </a:rPr>
              <a:t>可维护性改善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5557-21DE-C4E5-758A-18F12D5645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3085136"/>
            <a:ext cx="6264275" cy="19893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374837-34C5-E380-C032-F8D3FB5C060B}"/>
              </a:ext>
            </a:extLst>
          </p:cNvPr>
          <p:cNvGrpSpPr/>
          <p:nvPr/>
        </p:nvGrpSpPr>
        <p:grpSpPr>
          <a:xfrm>
            <a:off x="6443729" y="1651030"/>
            <a:ext cx="5528631" cy="3669728"/>
            <a:chOff x="6443729" y="1651030"/>
            <a:chExt cx="5528631" cy="36697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DB8D20-11A7-8549-0A8D-78DFD28D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443729" y="1651030"/>
              <a:ext cx="2728892" cy="36697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D74BA2-0D1A-CC00-188F-0759F1E3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5341" y="1651030"/>
              <a:ext cx="2667019" cy="2733695"/>
            </a:xfrm>
            <a:prstGeom prst="rect">
              <a:avLst/>
            </a:prstGeom>
          </p:spPr>
        </p:pic>
      </p:grpSp>
      <p:sp>
        <p:nvSpPr>
          <p:cNvPr id="13" name="页脚占位符 26">
            <a:extLst>
              <a:ext uri="{FF2B5EF4-FFF2-40B4-BE49-F238E27FC236}">
                <a16:creationId xmlns:a16="http://schemas.microsoft.com/office/drawing/2014/main" id="{8316F168-BB4B-9AB8-539D-9C32EF062198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4" name="日期占位符 25">
            <a:extLst>
              <a:ext uri="{FF2B5EF4-FFF2-40B4-BE49-F238E27FC236}">
                <a16:creationId xmlns:a16="http://schemas.microsoft.com/office/drawing/2014/main" id="{9B52C368-DE64-5417-2067-ECE483E4090A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A2AE72-729A-A11B-D9E3-A3268E400742}"/>
              </a:ext>
            </a:extLst>
          </p:cNvPr>
          <p:cNvSpPr/>
          <p:nvPr/>
        </p:nvSpPr>
        <p:spPr>
          <a:xfrm>
            <a:off x="-42910" y="-359229"/>
            <a:ext cx="12234911" cy="7297357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80C04-78D8-A50F-D000-F9A376FBE341}"/>
              </a:ext>
            </a:extLst>
          </p:cNvPr>
          <p:cNvSpPr/>
          <p:nvPr/>
        </p:nvSpPr>
        <p:spPr>
          <a:xfrm>
            <a:off x="-42910" y="-185057"/>
            <a:ext cx="12234910" cy="14542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优化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21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58B4C4-ED6D-8EE8-7C0F-5C3DDC1F2E3A}"/>
              </a:ext>
            </a:extLst>
          </p:cNvPr>
          <p:cNvGrpSpPr/>
          <p:nvPr/>
        </p:nvGrpSpPr>
        <p:grpSpPr>
          <a:xfrm>
            <a:off x="312281" y="1639446"/>
            <a:ext cx="11445265" cy="3841212"/>
            <a:chOff x="312281" y="1639446"/>
            <a:chExt cx="11445265" cy="3841212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E925C5-E4C8-66A6-B31A-B0659E1D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281" y="1639446"/>
              <a:ext cx="7024785" cy="3841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BAF641-25AB-7793-250B-34A8145967F8}"/>
                </a:ext>
              </a:extLst>
            </p:cNvPr>
            <p:cNvSpPr txBox="1"/>
            <p:nvPr/>
          </p:nvSpPr>
          <p:spPr>
            <a:xfrm>
              <a:off x="7608627" y="1944972"/>
              <a:ext cx="4148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</a:rPr>
                <a:t>搜索数据可视化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FC8114-BC61-7F00-0F91-0566E185A176}"/>
              </a:ext>
            </a:extLst>
          </p:cNvPr>
          <p:cNvGrpSpPr/>
          <p:nvPr/>
        </p:nvGrpSpPr>
        <p:grpSpPr>
          <a:xfrm>
            <a:off x="1561682" y="1377342"/>
            <a:ext cx="11241723" cy="5443201"/>
            <a:chOff x="1561682" y="1377342"/>
            <a:chExt cx="11241723" cy="54432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10868F-E4FD-38F9-BF1E-56863349198B}"/>
                </a:ext>
              </a:extLst>
            </p:cNvPr>
            <p:cNvGrpSpPr/>
            <p:nvPr/>
          </p:nvGrpSpPr>
          <p:grpSpPr>
            <a:xfrm>
              <a:off x="1561682" y="1377342"/>
              <a:ext cx="10358614" cy="5184089"/>
              <a:chOff x="1561682" y="1377342"/>
              <a:chExt cx="10358614" cy="5184089"/>
            </a:xfrm>
          </p:grpSpPr>
          <p:pic>
            <p:nvPicPr>
              <p:cNvPr id="11" name="Picture 10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B88C87D-F52C-1DB1-0D9D-00E9D776E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1682" y="1377342"/>
                <a:ext cx="8216938" cy="518408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2DFF0BF-14CA-D68E-9161-C1BF005B6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3957" y="1713003"/>
                <a:ext cx="3936339" cy="4641446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D81954-1A99-C1E9-A38D-E0E0145EE59C}"/>
                </a:ext>
              </a:extLst>
            </p:cNvPr>
            <p:cNvSpPr txBox="1"/>
            <p:nvPr/>
          </p:nvSpPr>
          <p:spPr>
            <a:xfrm>
              <a:off x="6237129" y="6235768"/>
              <a:ext cx="65662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accent4"/>
                  </a:solidFill>
                </a:rPr>
                <a:t>写了一晚上，发现写的全是</a:t>
              </a:r>
              <a:r>
                <a:rPr lang="en-US" altLang="zh-CN" sz="3200" b="1" dirty="0">
                  <a:solidFill>
                    <a:schemeClr val="accent4"/>
                  </a:solidFill>
                </a:rPr>
                <a:t>bug</a:t>
              </a:r>
              <a:endParaRPr lang="zh-CN" altLang="en-US" sz="32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1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4F5D0-BADD-8857-5DEB-649B0406550A}"/>
              </a:ext>
            </a:extLst>
          </p:cNvPr>
          <p:cNvSpPr/>
          <p:nvPr/>
        </p:nvSpPr>
        <p:spPr>
          <a:xfrm>
            <a:off x="-42910" y="-152400"/>
            <a:ext cx="12234911" cy="70905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2651F-DDAA-2D79-7166-AC76DC4A5AF0}"/>
              </a:ext>
            </a:extLst>
          </p:cNvPr>
          <p:cNvSpPr/>
          <p:nvPr/>
        </p:nvSpPr>
        <p:spPr>
          <a:xfrm>
            <a:off x="-42910" y="-153673"/>
            <a:ext cx="12234910" cy="14229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22</a:t>
            </a:fld>
            <a:endParaRPr lang="zh-CN" altLang="en-US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12643" y="212725"/>
            <a:ext cx="4079358" cy="76993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一点点感悟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B9E9-CFD9-CCB8-843F-6D101F457A04}"/>
              </a:ext>
            </a:extLst>
          </p:cNvPr>
          <p:cNvSpPr txBox="1"/>
          <p:nvPr/>
        </p:nvSpPr>
        <p:spPr>
          <a:xfrm>
            <a:off x="579820" y="1483798"/>
            <a:ext cx="10818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在本次课程设计的项目中，有许多东西都是我的第一次尝试：第一次接触</a:t>
            </a:r>
            <a:r>
              <a:rPr lang="en-US" altLang="zh-CN" sz="2000" dirty="0">
                <a:solidFill>
                  <a:schemeClr val="bg1"/>
                </a:solidFill>
              </a:rPr>
              <a:t>c\</a:t>
            </a:r>
            <a:r>
              <a:rPr lang="en-US" altLang="zh-CN" sz="2000" dirty="0" err="1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、第一次写自己的算法、第一次使用</a:t>
            </a:r>
            <a:r>
              <a:rPr lang="en-US" altLang="zh-CN" sz="2000" dirty="0" err="1">
                <a:solidFill>
                  <a:schemeClr val="bg1"/>
                </a:solidFill>
              </a:rPr>
              <a:t>Jetbrain</a:t>
            </a:r>
            <a:r>
              <a:rPr lang="zh-CN" altLang="en-US" sz="2000" dirty="0">
                <a:solidFill>
                  <a:schemeClr val="bg1"/>
                </a:solidFill>
              </a:rPr>
              <a:t>家的</a:t>
            </a:r>
            <a:r>
              <a:rPr lang="en-US" altLang="zh-CN" sz="2000" dirty="0">
                <a:solidFill>
                  <a:schemeClr val="bg1"/>
                </a:solidFill>
              </a:rPr>
              <a:t>IDE...</a:t>
            </a:r>
            <a:r>
              <a:rPr lang="zh-CN" altLang="en-US" sz="2000" dirty="0">
                <a:solidFill>
                  <a:schemeClr val="bg1"/>
                </a:solidFill>
              </a:rPr>
              <a:t>在此前我几乎都是用的</a:t>
            </a:r>
            <a:r>
              <a:rPr lang="en-US" altLang="zh-CN" sz="2000" dirty="0">
                <a:solidFill>
                  <a:schemeClr val="bg1"/>
                </a:solidFill>
              </a:rPr>
              <a:t>VS</a:t>
            </a:r>
            <a:r>
              <a:rPr lang="zh-CN" altLang="en-US" sz="2000" dirty="0">
                <a:solidFill>
                  <a:schemeClr val="bg1"/>
                </a:solidFill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</a:rPr>
              <a:t>.NET C# WPF </a:t>
            </a:r>
            <a:r>
              <a:rPr lang="zh-CN" altLang="en-US" sz="2000" dirty="0">
                <a:solidFill>
                  <a:schemeClr val="bg1"/>
                </a:solidFill>
              </a:rPr>
              <a:t>之类的技术栈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这就导致我的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有浓浓的</a:t>
            </a:r>
            <a:r>
              <a:rPr lang="en-US" altLang="zh-CN" sz="2000" dirty="0">
                <a:solidFill>
                  <a:schemeClr val="bg1"/>
                </a:solidFill>
              </a:rPr>
              <a:t>C#</a:t>
            </a:r>
            <a:r>
              <a:rPr lang="zh-CN" altLang="en-US" sz="2000" dirty="0">
                <a:solidFill>
                  <a:schemeClr val="bg1"/>
                </a:solidFill>
              </a:rPr>
              <a:t>味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，而没有过多关心算法和构架的设计。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通过课程，我也能较为熟练地使用</a:t>
            </a:r>
            <a:r>
              <a:rPr lang="en-US" altLang="zh-CN" sz="2000" dirty="0">
                <a:solidFill>
                  <a:schemeClr val="bg1"/>
                </a:solidFill>
              </a:rPr>
              <a:t>c\</a:t>
            </a:r>
            <a:r>
              <a:rPr lang="en-US" altLang="zh-CN" sz="2000" dirty="0" err="1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，学习到了人工智能的相关知识，例如博弈树搜索、</a:t>
            </a:r>
            <a:r>
              <a:rPr lang="en-US" altLang="zh-CN" sz="2000" dirty="0" err="1">
                <a:solidFill>
                  <a:schemeClr val="bg1"/>
                </a:solidFill>
              </a:rPr>
              <a:t>AlphaBeta</a:t>
            </a:r>
            <a:r>
              <a:rPr lang="zh-CN" altLang="en-US" sz="2000" dirty="0">
                <a:solidFill>
                  <a:schemeClr val="bg1"/>
                </a:solidFill>
              </a:rPr>
              <a:t>剪枝和蒙特卡洛树搜索。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增强了自学能力和</a:t>
            </a:r>
            <a:r>
              <a:rPr lang="en-US" altLang="zh-CN" sz="2000" dirty="0">
                <a:solidFill>
                  <a:schemeClr val="bg1"/>
                </a:solidFill>
              </a:rPr>
              <a:t>debug</a:t>
            </a:r>
            <a:r>
              <a:rPr lang="zh-CN" altLang="en-US" sz="2000" dirty="0">
                <a:solidFill>
                  <a:schemeClr val="bg1"/>
                </a:solidFill>
              </a:rPr>
              <a:t>能力，在这期间我没有参考过任何现成的代码，只看了有关算法的介绍和流程就开始写，然后就不断重构又再学习再写。最后我的算法经过</a:t>
            </a:r>
            <a:r>
              <a:rPr lang="en-US" altLang="zh-CN" sz="2000" dirty="0">
                <a:solidFill>
                  <a:schemeClr val="bg1"/>
                </a:solidFill>
              </a:rPr>
              <a:t>copilot</a:t>
            </a:r>
            <a:r>
              <a:rPr lang="zh-CN" altLang="en-US" sz="2000" dirty="0">
                <a:solidFill>
                  <a:schemeClr val="bg1"/>
                </a:solidFill>
              </a:rPr>
              <a:t>分析发现是一种偏向于</a:t>
            </a:r>
            <a:r>
              <a:rPr lang="en-US" altLang="zh-CN" sz="2000" dirty="0">
                <a:solidFill>
                  <a:schemeClr val="bg1"/>
                </a:solidFill>
              </a:rPr>
              <a:t>"</a:t>
            </a:r>
            <a:r>
              <a:rPr lang="zh-CN" altLang="en-US" sz="2000" dirty="0">
                <a:solidFill>
                  <a:schemeClr val="bg1"/>
                </a:solidFill>
              </a:rPr>
              <a:t>蒙特卡洛</a:t>
            </a:r>
            <a:r>
              <a:rPr lang="en-US" altLang="zh-CN" sz="2000" dirty="0">
                <a:solidFill>
                  <a:schemeClr val="bg1"/>
                </a:solidFill>
              </a:rPr>
              <a:t>α-β</a:t>
            </a:r>
            <a:r>
              <a:rPr lang="zh-CN" altLang="en-US" sz="2000" dirty="0">
                <a:solidFill>
                  <a:schemeClr val="bg1"/>
                </a:solidFill>
              </a:rPr>
              <a:t>算法</a:t>
            </a:r>
            <a:r>
              <a:rPr lang="en-US" altLang="zh-CN" sz="2000" dirty="0">
                <a:solidFill>
                  <a:schemeClr val="bg1"/>
                </a:solidFill>
              </a:rPr>
              <a:t>"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</a:rPr>
              <a:t>"</a:t>
            </a:r>
            <a:r>
              <a:rPr lang="zh-CN" altLang="en-US" sz="2000" dirty="0">
                <a:solidFill>
                  <a:schemeClr val="bg1"/>
                </a:solidFill>
              </a:rPr>
              <a:t>混合体</a:t>
            </a:r>
            <a:r>
              <a:rPr lang="en-US" altLang="zh-CN" sz="2000" dirty="0">
                <a:solidFill>
                  <a:schemeClr val="bg1"/>
                </a:solidFill>
              </a:rPr>
              <a:t>"</a:t>
            </a:r>
            <a:r>
              <a:rPr lang="zh-CN" altLang="en-US" sz="2000" dirty="0">
                <a:solidFill>
                  <a:schemeClr val="bg1"/>
                </a:solidFill>
              </a:rPr>
              <a:t>。原本最后想尝试接入神经网络的，粗浅学习之后就连夜手搓了一个，但是由于个人能力和硬件设施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毕竟只是一个</a:t>
            </a:r>
            <a:r>
              <a:rPr lang="en-US" altLang="zh-CN" sz="2000" dirty="0">
                <a:solidFill>
                  <a:schemeClr val="bg1"/>
                </a:solidFill>
              </a:rPr>
              <a:t>i5</a:t>
            </a:r>
            <a:r>
              <a:rPr lang="zh-CN" altLang="en-US" sz="2000" dirty="0">
                <a:solidFill>
                  <a:schemeClr val="bg1"/>
                </a:solidFill>
              </a:rPr>
              <a:t>平板跟本跑不起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的限制</a:t>
            </a:r>
            <a:r>
              <a:rPr lang="en-US" altLang="zh-CN" sz="2000" dirty="0">
                <a:solidFill>
                  <a:schemeClr val="bg1"/>
                </a:solidFill>
              </a:rPr>
              <a:t>,</a:t>
            </a:r>
            <a:r>
              <a:rPr lang="zh-CN" altLang="en-US" sz="2000" dirty="0">
                <a:solidFill>
                  <a:schemeClr val="bg1"/>
                </a:solidFill>
              </a:rPr>
              <a:t>最终没能面世便被我用</a:t>
            </a:r>
            <a:r>
              <a:rPr lang="en-US" altLang="zh-CN" sz="2000" dirty="0">
                <a:solidFill>
                  <a:schemeClr val="bg1"/>
                </a:solidFill>
              </a:rPr>
              <a:t>git</a:t>
            </a:r>
            <a:r>
              <a:rPr lang="zh-CN" altLang="en-US" sz="2000" dirty="0">
                <a:solidFill>
                  <a:schemeClr val="bg1"/>
                </a:solidFill>
              </a:rPr>
              <a:t>还原了。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课程外的一些知识也使我受益匪浅，例如如何设计模块和组织模块之间的分工。我在该项目中也运用了这些知识，让我在重构算法或某个部分时，无需牵扯到其它模块导致难以预料的</a:t>
            </a:r>
            <a:r>
              <a:rPr lang="en-US" altLang="zh-CN" sz="2000" dirty="0">
                <a:solidFill>
                  <a:schemeClr val="bg1"/>
                </a:solidFill>
              </a:rPr>
              <a:t>debug</a:t>
            </a:r>
            <a:r>
              <a:rPr lang="zh-CN" altLang="en-US" sz="2000" dirty="0">
                <a:solidFill>
                  <a:schemeClr val="bg1"/>
                </a:solidFill>
              </a:rPr>
              <a:t>困难。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此外我也在项目中运用了原有的经验和知识，例如异步、面对对象和</a:t>
            </a:r>
            <a:r>
              <a:rPr lang="en-US" altLang="zh-CN" sz="2000" dirty="0">
                <a:solidFill>
                  <a:schemeClr val="bg1"/>
                </a:solidFill>
              </a:rPr>
              <a:t>UI</a:t>
            </a:r>
            <a:r>
              <a:rPr lang="zh-CN" altLang="en-US" sz="2000" dirty="0">
                <a:solidFill>
                  <a:schemeClr val="bg1"/>
                </a:solidFill>
              </a:rPr>
              <a:t>动画（很简陋）。这些对于一个</a:t>
            </a:r>
            <a:r>
              <a:rPr lang="en-US" altLang="zh-CN" sz="2000" dirty="0">
                <a:solidFill>
                  <a:schemeClr val="bg1"/>
                </a:solidFill>
              </a:rPr>
              <a:t>WPF</a:t>
            </a:r>
            <a:r>
              <a:rPr lang="zh-CN" altLang="en-US" sz="2000" dirty="0">
                <a:solidFill>
                  <a:schemeClr val="bg1"/>
                </a:solidFill>
              </a:rPr>
              <a:t>开发者来说是家常便饭的东西放到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上却没那么好写了，但是我也在不断学习提升，最终达到了较好的效果。</a:t>
            </a:r>
          </a:p>
        </p:txBody>
      </p:sp>
      <p:sp>
        <p:nvSpPr>
          <p:cNvPr id="13" name="页脚占位符 26">
            <a:extLst>
              <a:ext uri="{FF2B5EF4-FFF2-40B4-BE49-F238E27FC236}">
                <a16:creationId xmlns:a16="http://schemas.microsoft.com/office/drawing/2014/main" id="{8316F168-BB4B-9AB8-539D-9C32EF062198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4" name="日期占位符 25">
            <a:extLst>
              <a:ext uri="{FF2B5EF4-FFF2-40B4-BE49-F238E27FC236}">
                <a16:creationId xmlns:a16="http://schemas.microsoft.com/office/drawing/2014/main" id="{9B52C368-DE64-5417-2067-ECE483E4090A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2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E5400-42A6-79C8-038B-3ED68E8B98F6}"/>
              </a:ext>
            </a:extLst>
          </p:cNvPr>
          <p:cNvSpPr/>
          <p:nvPr/>
        </p:nvSpPr>
        <p:spPr>
          <a:xfrm>
            <a:off x="-42910" y="0"/>
            <a:ext cx="12277819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07273-6294-8C01-788C-7F0F120BA8AD}"/>
              </a:ext>
            </a:extLst>
          </p:cNvPr>
          <p:cNvSpPr/>
          <p:nvPr/>
        </p:nvSpPr>
        <p:spPr>
          <a:xfrm>
            <a:off x="-42910" y="0"/>
            <a:ext cx="7375817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532749"/>
            <a:ext cx="7700617" cy="1409037"/>
          </a:xfrm>
        </p:spPr>
        <p:txBody>
          <a:bodyPr rtlCol="0"/>
          <a:lstStyle/>
          <a:p>
            <a:pPr rtl="0"/>
            <a:r>
              <a:rPr lang="en-US" altLang="zh-CN" b="1" dirty="0">
                <a:solidFill>
                  <a:schemeClr val="tx1"/>
                </a:solidFill>
              </a:rPr>
              <a:t>Thanks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listening!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日期占位符 25">
            <a:extLst>
              <a:ext uri="{FF2B5EF4-FFF2-40B4-BE49-F238E27FC236}">
                <a16:creationId xmlns:a16="http://schemas.microsoft.com/office/drawing/2014/main" id="{5A454186-944D-8815-4627-9B2FBD9F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3"/>
            <a:ext cx="4621268" cy="365125"/>
          </a:xfrm>
        </p:spPr>
        <p:txBody>
          <a:bodyPr rtlCol="0"/>
          <a:lstStyle/>
          <a:p>
            <a:pPr lvl="0" rtl="0"/>
            <a:r>
              <a:rPr lang="en-US" altLang="zh-CN" dirty="0">
                <a:solidFill>
                  <a:schemeClr val="bg1">
                    <a:alpha val="50000"/>
                  </a:schemeClr>
                </a:solidFill>
              </a:rPr>
              <a:t>2023-challenge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64-D931-C85C-E4F1-F072AACD05D8}"/>
              </a:ext>
            </a:extLst>
          </p:cNvPr>
          <p:cNvSpPr txBox="1"/>
          <p:nvPr/>
        </p:nvSpPr>
        <p:spPr>
          <a:xfrm>
            <a:off x="8015898" y="867266"/>
            <a:ext cx="38807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/>
              <a:t>END</a:t>
            </a:r>
            <a:endParaRPr lang="zh-CN" altLang="en-US" sz="11500" b="1" dirty="0"/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FFAF8E78-0F0F-F425-3C5E-79C7EB94A759}"/>
              </a:ext>
            </a:extLst>
          </p:cNvPr>
          <p:cNvSpPr txBox="1">
            <a:spLocks/>
          </p:cNvSpPr>
          <p:nvPr/>
        </p:nvSpPr>
        <p:spPr>
          <a:xfrm>
            <a:off x="640080" y="320040"/>
            <a:ext cx="6692827" cy="3892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/>
                </a:solidFill>
              </a:rPr>
              <a:t>TwilightLemon</a:t>
            </a:r>
            <a:r>
              <a:rPr lang="en-US" altLang="zh-CN" sz="3200" dirty="0">
                <a:solidFill>
                  <a:schemeClr val="tx1"/>
                </a:solidFill>
              </a:rPr>
              <a:t>/</a:t>
            </a:r>
            <a:br>
              <a:rPr lang="en-US" altLang="zh-CN" sz="6600" dirty="0">
                <a:solidFill>
                  <a:schemeClr val="tx1"/>
                </a:solidFill>
              </a:rPr>
            </a:br>
            <a:r>
              <a:rPr lang="en-US" altLang="zh-CN" sz="6600" b="1" dirty="0" err="1">
                <a:solidFill>
                  <a:schemeClr val="tx1"/>
                </a:solidFill>
              </a:rPr>
              <a:t>GobangCat</a:t>
            </a:r>
            <a:br>
              <a:rPr lang="en-US" altLang="zh-CN" sz="6600" dirty="0">
                <a:solidFill>
                  <a:schemeClr val="tx1"/>
                </a:solidFill>
              </a:rPr>
            </a:br>
            <a:r>
              <a:rPr lang="zh-CN" altLang="en-US" sz="6600" b="1" dirty="0">
                <a:solidFill>
                  <a:schemeClr val="tx1"/>
                </a:solidFill>
              </a:rPr>
              <a:t>项目答辩</a:t>
            </a:r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3E164C-7A2E-596C-069E-0A00087D7AFB}"/>
              </a:ext>
            </a:extLst>
          </p:cNvPr>
          <p:cNvSpPr/>
          <p:nvPr/>
        </p:nvSpPr>
        <p:spPr>
          <a:xfrm>
            <a:off x="-42910" y="0"/>
            <a:ext cx="12277819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0E6EE-A6D1-12B2-B17D-1325233A039E}"/>
              </a:ext>
            </a:extLst>
          </p:cNvPr>
          <p:cNvSpPr/>
          <p:nvPr/>
        </p:nvSpPr>
        <p:spPr>
          <a:xfrm>
            <a:off x="-42910" y="0"/>
            <a:ext cx="12277818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>
                <a:solidFill>
                  <a:prstClr val="black"/>
                </a:solidFill>
              </a:rPr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fld id="{244D815C-8BF3-4ECF-A945-A2A7C2983AF9}" type="slidenum">
              <a:rPr lang="en-US" altLang="zh-CN" smtClean="0">
                <a:solidFill>
                  <a:prstClr val="black"/>
                </a:solidFill>
              </a:rPr>
              <a:pPr>
                <a:spcAft>
                  <a:spcPts val="600"/>
                </a:spcAft>
              </a:p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内容占位符 18">
            <a:extLst>
              <a:ext uri="{FF2B5EF4-FFF2-40B4-BE49-F238E27FC236}">
                <a16:creationId xmlns:a16="http://schemas.microsoft.com/office/drawing/2014/main" id="{88E9E4CA-83FE-CD8F-D3D6-ED908421E75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25439" y="1559246"/>
            <a:ext cx="5365750" cy="434181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solidFill>
                  <a:schemeClr val="accent2"/>
                </a:solidFill>
              </a:rPr>
              <a:t>游戏体验：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基本游戏功能（下子、悔棋、重开）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可自由选择玩家、先手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3.AI</a:t>
            </a:r>
            <a:r>
              <a:rPr lang="zh-CN" altLang="en-US" dirty="0">
                <a:solidFill>
                  <a:schemeClr val="bg1"/>
                </a:solidFill>
              </a:rPr>
              <a:t>能打过我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可选难度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趣味性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5439" y="343536"/>
            <a:ext cx="9416150" cy="760412"/>
          </a:xfrm>
        </p:spPr>
        <p:txBody>
          <a:bodyPr rtlCol="0" anchor="t">
            <a:normAutofit/>
          </a:bodyPr>
          <a:lstStyle/>
          <a:p>
            <a:pPr rtl="0"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需求</a:t>
            </a:r>
          </a:p>
        </p:txBody>
      </p:sp>
      <p:sp>
        <p:nvSpPr>
          <p:cNvPr id="7" name="页脚占位符 26">
            <a:extLst>
              <a:ext uri="{FF2B5EF4-FFF2-40B4-BE49-F238E27FC236}">
                <a16:creationId xmlns:a16="http://schemas.microsoft.com/office/drawing/2014/main" id="{851278CD-0BA1-A6BF-F63F-33FEC8BF594A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8" name="日期占位符 25">
            <a:extLst>
              <a:ext uri="{FF2B5EF4-FFF2-40B4-BE49-F238E27FC236}">
                <a16:creationId xmlns:a16="http://schemas.microsoft.com/office/drawing/2014/main" id="{39051C8A-CF4A-E11F-9038-A85404B191AE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1" name="内容占位符 18">
            <a:extLst>
              <a:ext uri="{FF2B5EF4-FFF2-40B4-BE49-F238E27FC236}">
                <a16:creationId xmlns:a16="http://schemas.microsoft.com/office/drawing/2014/main" id="{84B9E84C-76CE-BDC0-3333-069247C7D7C3}"/>
              </a:ext>
            </a:extLst>
          </p:cNvPr>
          <p:cNvSpPr txBox="1">
            <a:spLocks/>
          </p:cNvSpPr>
          <p:nvPr/>
        </p:nvSpPr>
        <p:spPr>
          <a:xfrm>
            <a:off x="6012182" y="1559246"/>
            <a:ext cx="6041765" cy="434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accent2"/>
                </a:solidFill>
              </a:rPr>
              <a:t>开发体验：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代码风格规范统一，易读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代码结构清晰，模块化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易于维护、拓展、调试、复用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包含天空、户外、山、帐篷的图片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8C185D-8E3C-6EFC-30B1-32B16E434DC9}"/>
              </a:ext>
            </a:extLst>
          </p:cNvPr>
          <p:cNvSpPr/>
          <p:nvPr/>
        </p:nvSpPr>
        <p:spPr>
          <a:xfrm>
            <a:off x="-85819" y="0"/>
            <a:ext cx="12277819" cy="6914456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页脚占位符 26">
            <a:extLst>
              <a:ext uri="{FF2B5EF4-FFF2-40B4-BE49-F238E27FC236}">
                <a16:creationId xmlns:a16="http://schemas.microsoft.com/office/drawing/2014/main" id="{292399BD-BD2E-4306-802E-64A79BA9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US" altLang="zh-CN" dirty="0" err="1">
                <a:solidFill>
                  <a:schemeClr val="bg1">
                    <a:alpha val="50000"/>
                  </a:schemeClr>
                </a:solidFill>
              </a:rPr>
              <a:t>TwilightLemon</a:t>
            </a:r>
            <a:r>
              <a:rPr lang="en-US" altLang="zh-CN" dirty="0">
                <a:solidFill>
                  <a:schemeClr val="bg1">
                    <a:alpha val="50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alpha val="50000"/>
                  </a:schemeClr>
                </a:solidFill>
              </a:rPr>
              <a:t>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6" name="日期占位符 25">
            <a:extLst>
              <a:ext uri="{FF2B5EF4-FFF2-40B4-BE49-F238E27FC236}">
                <a16:creationId xmlns:a16="http://schemas.microsoft.com/office/drawing/2014/main" id="{A98E8EB0-8988-42CF-80D1-7A2AB7D1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3"/>
            <a:ext cx="4621268" cy="365125"/>
          </a:xfrm>
        </p:spPr>
        <p:txBody>
          <a:bodyPr rtlCol="0"/>
          <a:lstStyle/>
          <a:p>
            <a:pPr lvl="0" rtl="0"/>
            <a:r>
              <a:rPr lang="en-US" altLang="zh-CN" dirty="0">
                <a:solidFill>
                  <a:schemeClr val="bg1">
                    <a:alpha val="50000"/>
                  </a:schemeClr>
                </a:solidFill>
              </a:rPr>
              <a:t>2023-challenge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052" y="2498035"/>
            <a:ext cx="5777946" cy="1602912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557EDF-D971-8FFE-F4F5-9194D2DB7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4017" y="3578087"/>
            <a:ext cx="5227983" cy="1762539"/>
          </a:xfrm>
          <a:noFill/>
        </p:spPr>
        <p:txBody>
          <a:bodyPr/>
          <a:lstStyle/>
          <a:p>
            <a:r>
              <a:rPr lang="en-US" altLang="zh-CN" dirty="0"/>
              <a:t>Design &amp; Realization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ADE949-2940-85DA-8DE0-502AF42AAC6A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FAE4D-1315-09E8-4591-13070DD2AA7D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5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56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遵从几个基本设计原则：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CE5837-182C-E418-3219-D68111F850EE}"/>
              </a:ext>
            </a:extLst>
          </p:cNvPr>
          <p:cNvSpPr txBox="1"/>
          <p:nvPr/>
        </p:nvSpPr>
        <p:spPr>
          <a:xfrm>
            <a:off x="641445" y="2724669"/>
            <a:ext cx="62643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2"/>
                </a:solidFill>
              </a:rPr>
              <a:t>源码组织</a:t>
            </a:r>
            <a:endParaRPr lang="en-US" altLang="zh-CN" sz="3200" b="1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模块化、低耦合、高内聚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按照功能分模块，依类别建立文件夹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2"/>
                </a:solidFill>
              </a:rPr>
              <a:t>代码风格 </a:t>
            </a:r>
            <a:endParaRPr lang="en-US" altLang="zh-CN" sz="3200" b="1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一致性、可读性、可维护性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命名规范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驼峰命名法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略偏向</a:t>
            </a:r>
            <a:r>
              <a:rPr lang="en-US" altLang="zh-CN" dirty="0">
                <a:solidFill>
                  <a:schemeClr val="bg1"/>
                </a:solidFill>
              </a:rPr>
              <a:t>C#/Java)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链式调用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2"/>
                </a:solidFill>
              </a:rPr>
              <a:t>面对对象原则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封装、继承、抽象、多态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2"/>
                </a:solidFill>
              </a:rPr>
              <a:t>MVVM</a:t>
            </a:r>
            <a:r>
              <a:rPr lang="zh-CN" altLang="en-US" sz="3200" b="1" dirty="0">
                <a:solidFill>
                  <a:schemeClr val="accent2"/>
                </a:solidFill>
              </a:rPr>
              <a:t>设计模式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92D5BB-2DE3-AD7F-3ED0-C53C241F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83" y="5006664"/>
            <a:ext cx="5743617" cy="14049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E71058-0C19-1FE7-E2C3-88D043F3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5540" y="2617661"/>
            <a:ext cx="5883925" cy="14049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F33735-C5C4-BACB-DD57-CD79812A9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43" y="1385248"/>
            <a:ext cx="2712892" cy="5334960"/>
          </a:xfrm>
          <a:prstGeom prst="rect">
            <a:avLst/>
          </a:prstGeom>
        </p:spPr>
      </p:pic>
      <p:sp>
        <p:nvSpPr>
          <p:cNvPr id="36" name="页脚占位符 26">
            <a:extLst>
              <a:ext uri="{FF2B5EF4-FFF2-40B4-BE49-F238E27FC236}">
                <a16:creationId xmlns:a16="http://schemas.microsoft.com/office/drawing/2014/main" id="{8C2F8598-7BD3-032D-F8AF-8CF4F9E7844B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7" name="日期占位符 25">
            <a:extLst>
              <a:ext uri="{FF2B5EF4-FFF2-40B4-BE49-F238E27FC236}">
                <a16:creationId xmlns:a16="http://schemas.microsoft.com/office/drawing/2014/main" id="{00A85C29-B681-04F2-A17F-9D198262C3AA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7" grpId="0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461654-3166-D849-5493-ACFEFC1D4B43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457AB1-AD67-D9E1-BA50-7E60F3F197D8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6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56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</a:t>
            </a:r>
            <a:r>
              <a:rPr lang="zh-CN" altLang="en-US" sz="3600" dirty="0">
                <a:solidFill>
                  <a:schemeClr val="bg1"/>
                </a:solidFill>
              </a:rPr>
              <a:t>游戏基本逻辑构架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DF549-559F-AD94-2572-1114166643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5908" y="3467675"/>
            <a:ext cx="6820082" cy="159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4F6101-DCFE-2473-6645-EFBF847B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045" y="2667643"/>
            <a:ext cx="2528906" cy="3198877"/>
          </a:xfrm>
          <a:prstGeom prst="rect">
            <a:avLst/>
          </a:prstGeom>
        </p:spPr>
      </p:pic>
      <p:sp>
        <p:nvSpPr>
          <p:cNvPr id="13" name="页脚占位符 26">
            <a:extLst>
              <a:ext uri="{FF2B5EF4-FFF2-40B4-BE49-F238E27FC236}">
                <a16:creationId xmlns:a16="http://schemas.microsoft.com/office/drawing/2014/main" id="{2295B4AD-5566-52A5-2260-36A5C12DDEA6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4" name="日期占位符 25">
            <a:extLst>
              <a:ext uri="{FF2B5EF4-FFF2-40B4-BE49-F238E27FC236}">
                <a16:creationId xmlns:a16="http://schemas.microsoft.com/office/drawing/2014/main" id="{3F907515-EA98-3BE6-CB4D-15465DC9A4FD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36D94-F0CF-2C5F-D605-85DE3387D5C5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D1A76-8169-F9DF-2E18-5E1DF8C30BEA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7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56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2.ChessTree</a:t>
            </a:r>
            <a:r>
              <a:rPr lang="zh-CN" altLang="en-US" sz="3600" dirty="0">
                <a:solidFill>
                  <a:schemeClr val="bg1"/>
                </a:solidFill>
              </a:rPr>
              <a:t>组成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7E0BE-8E98-5DCF-7079-6BDA8655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9" y="2551170"/>
            <a:ext cx="9821276" cy="3726800"/>
          </a:xfrm>
          <a:prstGeom prst="rect">
            <a:avLst/>
          </a:prstGeom>
        </p:spPr>
      </p:pic>
      <p:sp>
        <p:nvSpPr>
          <p:cNvPr id="7" name="页脚占位符 26">
            <a:extLst>
              <a:ext uri="{FF2B5EF4-FFF2-40B4-BE49-F238E27FC236}">
                <a16:creationId xmlns:a16="http://schemas.microsoft.com/office/drawing/2014/main" id="{917C265B-AE3A-E6AD-C98F-00E40D296660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日期占位符 25">
            <a:extLst>
              <a:ext uri="{FF2B5EF4-FFF2-40B4-BE49-F238E27FC236}">
                <a16:creationId xmlns:a16="http://schemas.microsoft.com/office/drawing/2014/main" id="{789171DD-E07E-57AC-7C9D-FA37AA5C38D7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A41658-03A6-C425-878A-BBE7C3FE1384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26B819-98AC-4BA0-95AE-CA064C0A2D16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8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562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如何走？</a:t>
            </a:r>
            <a:r>
              <a:rPr lang="en-US" altLang="zh-CN" sz="3600" dirty="0">
                <a:solidFill>
                  <a:schemeClr val="bg1"/>
                </a:solidFill>
              </a:rPr>
              <a:t>——</a:t>
            </a:r>
            <a:r>
              <a:rPr lang="zh-CN" altLang="en-US" sz="3600" dirty="0">
                <a:solidFill>
                  <a:schemeClr val="accent2"/>
                </a:solidFill>
              </a:rPr>
              <a:t>深度优先算法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A25AA-5AC9-8EB6-B50E-3AFEFE9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85" y="2877401"/>
            <a:ext cx="8705914" cy="1595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963A8-3C89-CC6C-8E20-4E17BF705583}"/>
              </a:ext>
            </a:extLst>
          </p:cNvPr>
          <p:cNvSpPr txBox="1"/>
          <p:nvPr/>
        </p:nvSpPr>
        <p:spPr>
          <a:xfrm>
            <a:off x="2224101" y="4802743"/>
            <a:ext cx="728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AvaPointGenerator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Evaluator</a:t>
            </a:r>
            <a:r>
              <a:rPr lang="zh-CN" altLang="en-US" dirty="0">
                <a:solidFill>
                  <a:schemeClr val="bg1"/>
                </a:solidFill>
              </a:rPr>
              <a:t>由外部模块提供，通过选择不同的可走点生成器与估值函数可实现难度选择</a:t>
            </a:r>
          </a:p>
        </p:txBody>
      </p:sp>
      <p:sp>
        <p:nvSpPr>
          <p:cNvPr id="10" name="页脚占位符 26">
            <a:extLst>
              <a:ext uri="{FF2B5EF4-FFF2-40B4-BE49-F238E27FC236}">
                <a16:creationId xmlns:a16="http://schemas.microsoft.com/office/drawing/2014/main" id="{00F266A3-7B75-0FFD-AE7B-4AD972C20618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" name="日期占位符 25">
            <a:extLst>
              <a:ext uri="{FF2B5EF4-FFF2-40B4-BE49-F238E27FC236}">
                <a16:creationId xmlns:a16="http://schemas.microsoft.com/office/drawing/2014/main" id="{9EBC8D38-18D9-46E4-15CE-4B50A1B63AE8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591BA0-F0EE-A59E-61A3-B06B3A2A51EC}"/>
              </a:ext>
            </a:extLst>
          </p:cNvPr>
          <p:cNvSpPr/>
          <p:nvPr/>
        </p:nvSpPr>
        <p:spPr>
          <a:xfrm>
            <a:off x="-42910" y="0"/>
            <a:ext cx="12234911" cy="6938128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9DD2F-8B39-9940-A801-C7C8C8468A90}"/>
              </a:ext>
            </a:extLst>
          </p:cNvPr>
          <p:cNvSpPr/>
          <p:nvPr/>
        </p:nvSpPr>
        <p:spPr>
          <a:xfrm>
            <a:off x="-42910" y="0"/>
            <a:ext cx="12234910" cy="126924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207" y="213350"/>
            <a:ext cx="3020253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设计与实现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演示文稿标题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20XX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en-US" altLang="zh-CN" smtClean="0"/>
              <a:pPr lvl="0" rtl="0"/>
              <a:t>9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D7BF0-3191-544B-88E6-DBC05D658C2F}"/>
              </a:ext>
            </a:extLst>
          </p:cNvPr>
          <p:cNvSpPr txBox="1"/>
          <p:nvPr/>
        </p:nvSpPr>
        <p:spPr>
          <a:xfrm>
            <a:off x="746922" y="1738820"/>
            <a:ext cx="716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构建博弈树，但是</a:t>
            </a:r>
            <a:r>
              <a:rPr lang="zh-CN" altLang="en-US" sz="3600" dirty="0">
                <a:solidFill>
                  <a:schemeClr val="accent4"/>
                </a:solidFill>
              </a:rPr>
              <a:t>动态</a:t>
            </a:r>
            <a:r>
              <a:rPr lang="zh-CN" altLang="en-US" sz="3600" dirty="0">
                <a:solidFill>
                  <a:schemeClr val="bg1"/>
                </a:solidFill>
              </a:rPr>
              <a:t>、</a:t>
            </a:r>
            <a:r>
              <a:rPr lang="zh-CN" altLang="en-US" sz="3600" dirty="0">
                <a:solidFill>
                  <a:schemeClr val="accent4"/>
                </a:solidFill>
              </a:rPr>
              <a:t>不确定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44B9E-9A74-4921-C945-FF488BB62076}"/>
              </a:ext>
            </a:extLst>
          </p:cNvPr>
          <p:cNvGrpSpPr/>
          <p:nvPr/>
        </p:nvGrpSpPr>
        <p:grpSpPr>
          <a:xfrm>
            <a:off x="975815" y="2572603"/>
            <a:ext cx="10705645" cy="3228994"/>
            <a:chOff x="975815" y="2572603"/>
            <a:chExt cx="10705645" cy="32289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44E877-F843-5846-495E-FE66F70FA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4596" y="3144103"/>
              <a:ext cx="8686864" cy="26574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ABC795-4BA8-7897-255A-2033173DA0C4}"/>
                </a:ext>
              </a:extLst>
            </p:cNvPr>
            <p:cNvSpPr txBox="1"/>
            <p:nvPr/>
          </p:nvSpPr>
          <p:spPr>
            <a:xfrm>
              <a:off x="975815" y="2572603"/>
              <a:ext cx="466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常规的博弈树结构：</a:t>
              </a:r>
            </a:p>
          </p:txBody>
        </p:sp>
      </p:grpSp>
      <p:sp>
        <p:nvSpPr>
          <p:cNvPr id="18" name="页脚占位符 26">
            <a:extLst>
              <a:ext uri="{FF2B5EF4-FFF2-40B4-BE49-F238E27FC236}">
                <a16:creationId xmlns:a16="http://schemas.microsoft.com/office/drawing/2014/main" id="{D8719DA2-B9E1-F030-C0A7-EC3009253EFA}"/>
              </a:ext>
            </a:extLst>
          </p:cNvPr>
          <p:cNvSpPr txBox="1">
            <a:spLocks/>
          </p:cNvSpPr>
          <p:nvPr/>
        </p:nvSpPr>
        <p:spPr>
          <a:xfrm>
            <a:off x="201168" y="6356352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TwilightLemon/GobangCat</a:t>
            </a:r>
            <a:endParaRPr lang="zh-CN" alt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9" name="日期占位符 25">
            <a:extLst>
              <a:ext uri="{FF2B5EF4-FFF2-40B4-BE49-F238E27FC236}">
                <a16:creationId xmlns:a16="http://schemas.microsoft.com/office/drawing/2014/main" id="{B6472B51-B2D4-4E63-3FF7-3667097925E1}"/>
              </a:ext>
            </a:extLst>
          </p:cNvPr>
          <p:cNvSpPr txBox="1">
            <a:spLocks/>
          </p:cNvSpPr>
          <p:nvPr/>
        </p:nvSpPr>
        <p:spPr>
          <a:xfrm>
            <a:off x="7013448" y="6355083"/>
            <a:ext cx="4621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r" defTabSz="914400" rtl="0" eaLnBrk="1" latinLnBrk="0" hangingPunct="1">
              <a:defRPr sz="105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50000"/>
                  </a:schemeClr>
                </a:solidFill>
              </a:rPr>
              <a:t>2023-challenge</a:t>
            </a:r>
            <a:endParaRPr lang="en-US" altLang="zh-CN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090_TF89117832_Win32" id="{E30E7D63-FC97-4B02-91D9-D67EF1130DE3}" vid="{C47F29C7-02FF-4F38-80EE-8C16EE796595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41C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</TotalTime>
  <Words>1140</Words>
  <Application>Microsoft Office PowerPoint</Application>
  <PresentationFormat>Widescreen</PresentationFormat>
  <Paragraphs>210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Microsoft YaHei UI</vt:lpstr>
      <vt:lpstr>Arial</vt:lpstr>
      <vt:lpstr>Avenir Next LT Pro</vt:lpstr>
      <vt:lpstr>Calibri</vt:lpstr>
      <vt:lpstr>Calibri Light</vt:lpstr>
      <vt:lpstr>Wingdings</vt:lpstr>
      <vt:lpstr>ColorBlockVTI</vt:lpstr>
      <vt:lpstr>Office Theme</vt:lpstr>
      <vt:lpstr>TwilightLemon/ GobangCat 项目答辩</vt:lpstr>
      <vt:lpstr>目录</vt:lpstr>
      <vt:lpstr>需求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设计与实现</vt:lpstr>
      <vt:lpstr>优化</vt:lpstr>
      <vt:lpstr>优化</vt:lpstr>
      <vt:lpstr>优化</vt:lpstr>
      <vt:lpstr>优化</vt:lpstr>
      <vt:lpstr>优化</vt:lpstr>
      <vt:lpstr>优化</vt:lpstr>
      <vt:lpstr>优化</vt:lpstr>
      <vt:lpstr>一点点感悟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TwilightLemon/ GobangCat 项目答辩</dc:title>
  <dc:creator>Zhujiang Chen</dc:creator>
  <cp:lastModifiedBy>Zhujiang Chen</cp:lastModifiedBy>
  <cp:revision>7</cp:revision>
  <dcterms:created xsi:type="dcterms:W3CDTF">2023-12-08T02:51:23Z</dcterms:created>
  <dcterms:modified xsi:type="dcterms:W3CDTF">2023-12-25T11:19:33Z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